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2" r:id="rId1"/>
  </p:sldMasterIdLst>
  <p:notesMasterIdLst>
    <p:notesMasterId r:id="rId14"/>
  </p:notesMasterIdLst>
  <p:sldIdLst>
    <p:sldId id="256" r:id="rId2"/>
    <p:sldId id="268" r:id="rId3"/>
    <p:sldId id="258" r:id="rId4"/>
    <p:sldId id="259" r:id="rId5"/>
    <p:sldId id="260" r:id="rId6"/>
    <p:sldId id="269" r:id="rId7"/>
    <p:sldId id="270" r:id="rId8"/>
    <p:sldId id="262" r:id="rId9"/>
    <p:sldId id="266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lasi.ramarao@spsmail.cuny.edu" initials="t" lastIdx="0" clrIdx="0">
    <p:extLst/>
  </p:cmAuthor>
  <p:cmAuthor id="2" name="tulasi.ramarao@spsmail.cuny.edu" initials="t [2]" lastIdx="1" clrIdx="1">
    <p:extLst/>
  </p:cmAuthor>
  <p:cmAuthor id="3" name="tulasi.ramarao@spsmail.cuny.edu" initials="t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43C"/>
    <a:srgbClr val="FF4C47"/>
    <a:srgbClr val="FD6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9362"/>
  </p:normalViewPr>
  <p:slideViewPr>
    <p:cSldViewPr snapToGrid="0" snapToObjects="1">
      <p:cViewPr varScale="1">
        <p:scale>
          <a:sx n="55" d="100"/>
          <a:sy n="55" d="100"/>
        </p:scale>
        <p:origin x="-19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39CC5-BA23-3848-889C-E27D257651AA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AC537-368B-3B4E-8176-1D942533D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</a:t>
            </a:r>
            <a:r>
              <a:rPr lang="en-US" baseline="0" dirty="0"/>
              <a:t> Tulasi (~ 5 seconds)</a:t>
            </a:r>
          </a:p>
          <a:p>
            <a:r>
              <a:rPr lang="en-US" dirty="0" smtClean="0"/>
              <a:t>Live </a:t>
            </a:r>
            <a:r>
              <a:rPr lang="en-US" dirty="0"/>
              <a:t>longer with heart disease</a:t>
            </a:r>
            <a:r>
              <a:rPr lang="en-US" baseline="0" dirty="0"/>
              <a:t> </a:t>
            </a:r>
            <a:r>
              <a:rPr lang="en-US" baseline="0" dirty="0" smtClean="0"/>
              <a:t>- </a:t>
            </a:r>
            <a:r>
              <a:rPr lang="en-US" dirty="0" smtClean="0"/>
              <a:t>That’s our topic.</a:t>
            </a:r>
            <a:endParaRPr lang="en-US" baseline="0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Erik?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3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</a:t>
            </a:r>
            <a:r>
              <a:rPr lang="en-US" baseline="0" dirty="0"/>
              <a:t> </a:t>
            </a:r>
            <a:r>
              <a:rPr lang="en-US" baseline="0" dirty="0" smtClean="0"/>
              <a:t>Erik </a:t>
            </a:r>
          </a:p>
          <a:p>
            <a:r>
              <a:rPr lang="en-US" baseline="0" dirty="0" smtClean="0"/>
              <a:t>(Time:  adjust to the remaining time)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0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</a:t>
            </a:r>
            <a:r>
              <a:rPr lang="en-US" dirty="0" smtClean="0"/>
              <a:t>Erik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(Time:  adjust to the remaining time)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0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Tulasi (~ 25 seconds)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 to 600 million people die of heart disease every year in the U.S and that is 1 in 4.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see, The lowest death rates are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west and the highest in the south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used a dataset from Cleveland, OH.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person starts showing risk factors like high blood pressure, high cholesterol….then they enter a cycle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we will show you. Erik?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35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Tulasi ( ~ 35 secs)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person enters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cycle at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0( the green arrow) ( no heart issues - but has certain risk factors). Then goes to State 1 with mild issues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until State 4(which is death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So you can see that once a person has one of the risk factors like high blood pressure, 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 in this loop and it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a matter of time before the progression happens towards Stage 4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So, it</a:t>
            </a:r>
            <a:r>
              <a:rPr lang="en-US" baseline="0" dirty="0" smtClean="0"/>
              <a:t> really critical to think about slowing down this disease in these states. If the disease is caught in the earlier stages, </a:t>
            </a:r>
          </a:p>
          <a:p>
            <a:r>
              <a:rPr lang="en-US" baseline="0" dirty="0" smtClean="0"/>
              <a:t>medical expenses are lower.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team wanted to simulate the possible scenarios to slow down this disease.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that, we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description of the disease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 states called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states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State 0 – no-heart issues, State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– mild, etc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Erik? 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2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Tulasi ( ~ 25 secs)</a:t>
            </a:r>
          </a:p>
          <a:p>
            <a:r>
              <a:rPr lang="en-US" baseline="0" dirty="0" smtClean="0"/>
              <a:t>We first created a probability transition table and assigned values to each of these states. </a:t>
            </a:r>
          </a:p>
          <a:p>
            <a:r>
              <a:rPr lang="en-US" baseline="0" dirty="0" smtClean="0"/>
              <a:t>Then represented it as a Markov Model and converted into a matrix as shown to the right end.</a:t>
            </a:r>
            <a:endParaRPr lang="en-US" dirty="0" smtClean="0"/>
          </a:p>
          <a:p>
            <a:endParaRPr lang="en-US" baseline="0" dirty="0"/>
          </a:p>
          <a:p>
            <a:r>
              <a:rPr lang="en-US" baseline="0" dirty="0"/>
              <a:t>What happens if you get intervention</a:t>
            </a:r>
            <a:r>
              <a:rPr lang="en-US" baseline="0" dirty="0" smtClean="0"/>
              <a:t>/ that is help </a:t>
            </a:r>
            <a:r>
              <a:rPr lang="en-US" baseline="0" dirty="0"/>
              <a:t>in Stage 2 ? How will that effect the prognosis </a:t>
            </a:r>
            <a:r>
              <a:rPr lang="en-US" baseline="0" dirty="0" smtClean="0"/>
              <a:t>of a patient? </a:t>
            </a:r>
            <a:endParaRPr lang="en-US" baseline="0" dirty="0"/>
          </a:p>
          <a:p>
            <a:r>
              <a:rPr lang="en-US" baseline="0" dirty="0"/>
              <a:t>Can that be quantified? These </a:t>
            </a:r>
            <a:r>
              <a:rPr lang="en-US" baseline="0" dirty="0" smtClean="0"/>
              <a:t>kind </a:t>
            </a:r>
            <a:r>
              <a:rPr lang="en-US" baseline="0" dirty="0"/>
              <a:t>of questions are answered for you in this research project. </a:t>
            </a:r>
          </a:p>
          <a:p>
            <a:r>
              <a:rPr lang="en-US" baseline="0" dirty="0"/>
              <a:t> </a:t>
            </a:r>
            <a:r>
              <a:rPr lang="en-US" baseline="0" dirty="0" smtClean="0"/>
              <a:t>Erik?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Tulasi ( ~ 35 secs)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/>
              <a:t>We </a:t>
            </a:r>
            <a:r>
              <a:rPr lang="en-US" baseline="0" dirty="0" smtClean="0"/>
              <a:t>made </a:t>
            </a:r>
            <a:r>
              <a:rPr lang="en-US" baseline="0" dirty="0"/>
              <a:t>certain assumptions – like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effectLst/>
                <a:latin typeface="Times New Roman" charset="0"/>
                <a:ea typeface="Calibri" charset="0"/>
              </a:rPr>
              <a:t>A patient </a:t>
            </a:r>
            <a:r>
              <a:rPr lang="en-US" dirty="0" smtClean="0">
                <a:effectLst/>
                <a:latin typeface="Times New Roman" charset="0"/>
                <a:ea typeface="Calibri" charset="0"/>
              </a:rPr>
              <a:t>is </a:t>
            </a:r>
            <a:r>
              <a:rPr lang="en-US" dirty="0">
                <a:effectLst/>
                <a:latin typeface="Times New Roman" charset="0"/>
                <a:ea typeface="Calibri" charset="0"/>
              </a:rPr>
              <a:t>always in one of a finite number </a:t>
            </a:r>
            <a:r>
              <a:rPr lang="en-US" dirty="0" smtClean="0">
                <a:effectLst/>
                <a:latin typeface="Times New Roman" charset="0"/>
                <a:ea typeface="Calibri" charset="0"/>
              </a:rPr>
              <a:t>of</a:t>
            </a:r>
            <a:r>
              <a:rPr lang="en-US" baseline="0" dirty="0" smtClean="0">
                <a:effectLst/>
                <a:latin typeface="Times New Roman" charset="0"/>
                <a:ea typeface="Calibri" charset="0"/>
              </a:rPr>
              <a:t> </a:t>
            </a:r>
            <a:r>
              <a:rPr lang="en-US" dirty="0" smtClean="0">
                <a:effectLst/>
                <a:latin typeface="Times New Roman" charset="0"/>
                <a:ea typeface="Calibri" charset="0"/>
              </a:rPr>
              <a:t>states (the</a:t>
            </a:r>
            <a:r>
              <a:rPr lang="en-US" baseline="0" dirty="0" smtClean="0">
                <a:effectLst/>
                <a:latin typeface="Times New Roman" charset="0"/>
                <a:ea typeface="Calibri" charset="0"/>
              </a:rPr>
              <a:t> </a:t>
            </a:r>
            <a:r>
              <a:rPr lang="en-US" dirty="0" smtClean="0">
                <a:effectLst/>
                <a:latin typeface="Times New Roman" charset="0"/>
                <a:ea typeface="Calibri" charset="0"/>
              </a:rPr>
              <a:t>Markov </a:t>
            </a:r>
            <a:r>
              <a:rPr lang="en-US" dirty="0">
                <a:effectLst/>
                <a:latin typeface="Times New Roman" charset="0"/>
                <a:ea typeface="Calibri" charset="0"/>
              </a:rPr>
              <a:t>states. </a:t>
            </a:r>
            <a:r>
              <a:rPr lang="en-US" dirty="0" smtClean="0">
                <a:effectLst/>
                <a:latin typeface="Times New Roman" charset="0"/>
                <a:ea typeface="Calibri" charset="0"/>
              </a:rPr>
              <a:t>)</a:t>
            </a:r>
            <a:endParaRPr lang="en-US" dirty="0">
              <a:effectLst/>
              <a:latin typeface="Times New Roman" charset="0"/>
              <a:ea typeface="Calibri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aseline="0" dirty="0">
                <a:effectLst/>
                <a:latin typeface="Times New Roman" charset="0"/>
                <a:ea typeface="Calibri" charset="0"/>
              </a:rPr>
              <a:t>  </a:t>
            </a:r>
            <a:r>
              <a:rPr lang="en-US" dirty="0">
                <a:effectLst/>
                <a:latin typeface="Times New Roman" charset="0"/>
                <a:ea typeface="Calibri" charset="0"/>
              </a:rPr>
              <a:t>We used arbitrary</a:t>
            </a:r>
            <a:r>
              <a:rPr lang="en-US" baseline="0" dirty="0">
                <a:effectLst/>
                <a:latin typeface="Times New Roman" charset="0"/>
                <a:ea typeface="Calibri" charset="0"/>
              </a:rPr>
              <a:t> </a:t>
            </a:r>
            <a:r>
              <a:rPr lang="en-US" dirty="0">
                <a:effectLst/>
                <a:latin typeface="Times New Roman" charset="0"/>
                <a:ea typeface="Calibri" charset="0"/>
              </a:rPr>
              <a:t>initial distribution as a starting point</a:t>
            </a:r>
            <a:r>
              <a:rPr lang="en-US" baseline="0" dirty="0">
                <a:effectLst/>
                <a:latin typeface="Times New Roman" charset="0"/>
                <a:ea typeface="Calibri" charset="0"/>
              </a:rPr>
              <a:t> for the simulation </a:t>
            </a:r>
            <a:endParaRPr lang="en-US" baseline="0" dirty="0" smtClean="0">
              <a:effectLst/>
              <a:latin typeface="Times New Roman" charset="0"/>
              <a:ea typeface="Calibri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 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patient can die in any state.</a:t>
            </a:r>
            <a:endParaRPr lang="en-US" baseline="0" dirty="0">
              <a:effectLst/>
              <a:latin typeface="Times New Roman" charset="0"/>
              <a:ea typeface="Calibri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Transitions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occur from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lower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higher state, example from state 1 to state 3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Erik?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Erik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Go over highlights of the Model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The Objectives of the model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Get a sense of how patients move through the model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Create a model that allows us to make interventions easily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Create a model that allows us to create different types of patients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Create a model that can be adapted to include cost and other options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Display a short run of the </a:t>
            </a:r>
            <a:r>
              <a:rPr lang="en-US" baseline="0" dirty="0" err="1"/>
              <a:t>Simio</a:t>
            </a:r>
            <a:r>
              <a:rPr lang="en-US" baseline="0" dirty="0"/>
              <a:t> Model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Erik, can you state the “objectives” of the project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develop a create an MCMC that allows us to describe a patients progression through the different states of heart disease.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Allow for experimentation of interventions.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Erik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Compare R with </a:t>
            </a:r>
            <a:r>
              <a:rPr lang="en-US" baseline="0" dirty="0" err="1"/>
              <a:t>Simio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1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</a:t>
            </a:r>
            <a:r>
              <a:rPr lang="en-US" baseline="0" dirty="0" err="1"/>
              <a:t>Youqing</a:t>
            </a:r>
            <a:r>
              <a:rPr lang="en-US" baseline="0" dirty="0"/>
              <a:t>(Discussion of how we changed the model to show interventions)</a:t>
            </a:r>
          </a:p>
          <a:p>
            <a:r>
              <a:rPr lang="en-US" dirty="0">
                <a:latin typeface="Calibri"/>
              </a:rPr>
              <a:t>Explain: how to set up the whole simulation. (around 2mins)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5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</a:t>
            </a:r>
            <a:r>
              <a:rPr lang="en-US" baseline="0" dirty="0"/>
              <a:t> Youqing</a:t>
            </a:r>
          </a:p>
          <a:p>
            <a:r>
              <a:rPr lang="en-US" dirty="0">
                <a:latin typeface="Calibri"/>
              </a:rPr>
              <a:t>Explain the result and what our model suggested. (around 2mins)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AC537-368B-3B4E-8176-1D942533DF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77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91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8884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4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0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6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0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5934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9650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6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4714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181BA2-0EC8-C740-935B-CD3DB5B23067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DFE142-5D85-C147-8C64-74AE23013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96" y="498288"/>
            <a:ext cx="4200179" cy="3221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6775" y="5102435"/>
            <a:ext cx="528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Erik N     Tulasi R      </a:t>
            </a:r>
            <a:r>
              <a:rPr lang="en-US" sz="24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Youqing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-448451" y="1416452"/>
            <a:ext cx="59348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charset="0"/>
                <a:ea typeface="Calibri" charset="0"/>
              </a:rPr>
              <a:t>	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IVE LONGER WITH 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35949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9763" y="96002"/>
            <a:ext cx="833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Results - Single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&amp; Multiple Interventions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3967" cy="15403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3" y="680777"/>
            <a:ext cx="7124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1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5141" y="268942"/>
            <a:ext cx="233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CHALLENGES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3605" y="1252097"/>
            <a:ext cx="865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Dataset with time-series was hard to find.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We had somewhat limited data sets in time and location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Given the Monte Carlo Nature this was easier to implement in R than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Simio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Simio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did give us a nice way to look how individuals progressed through the transitions.</a:t>
            </a:r>
          </a:p>
          <a:p>
            <a:pPr marL="285750" indent="-285750">
              <a:buFont typeface="Wingdings" charset="2"/>
              <a:buChar char="v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35214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1383" y="268942"/>
            <a:ext cx="310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Future 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1081" y="1223682"/>
            <a:ext cx="576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Consistency, Efficiency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Having patients that progress more or less quickly through the disease.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Calculating transition probabilities based on characteristics of each patient.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Including cost involved in patient care at each state of the disease. 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63237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03" y="334682"/>
            <a:ext cx="7048408" cy="5428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459" y="5538694"/>
            <a:ext cx="4267200" cy="863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671305" y="1371162"/>
            <a:ext cx="1250259" cy="713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35" y="795297"/>
            <a:ext cx="5150223" cy="45816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988" y="107577"/>
            <a:ext cx="954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Courier" charset="0"/>
                <a:cs typeface="Courier" charset="0"/>
              </a:rPr>
              <a:t>                 </a:t>
            </a:r>
            <a:r>
              <a:rPr lang="en-US" sz="2800" b="1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Progression of heart disease in different  Stages</a:t>
            </a:r>
            <a:endParaRPr lang="en-US" sz="2400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921" y="1127311"/>
            <a:ext cx="3369784" cy="1857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04750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4399055" y="1801906"/>
            <a:ext cx="712694" cy="4840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9005" y="41258"/>
            <a:ext cx="270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Methodology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7" y="751915"/>
            <a:ext cx="2565400" cy="4762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sp>
        <p:nvSpPr>
          <p:cNvPr id="12" name="TextBox 11"/>
          <p:cNvSpPr txBox="1"/>
          <p:nvPr/>
        </p:nvSpPr>
        <p:spPr>
          <a:xfrm>
            <a:off x="172528" y="382583"/>
            <a:ext cx="353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Probability Transition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43367" y="898015"/>
            <a:ext cx="20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Markov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955" y="3717477"/>
            <a:ext cx="2438400" cy="1155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93899" y="3041418"/>
            <a:ext cx="171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Matrix 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911" y="1432574"/>
            <a:ext cx="3130301" cy="395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990" y="-6157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09718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7582" y="1677677"/>
            <a:ext cx="8113059" cy="3385542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002060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Markov states. 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002060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An initial distribution        </a:t>
            </a:r>
            <a:r>
              <a:rPr lang="en-US" sz="2800" dirty="0">
                <a:solidFill>
                  <a:srgbClr val="00206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Wingdings"/>
              </a:rPr>
              <a:t> </a:t>
            </a:r>
            <a:endParaRPr lang="en-US" sz="2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pPr marL="457200" indent="-457200">
              <a:buFont typeface="Wingdings" charset="2"/>
              <a:buChar char="v"/>
            </a:pPr>
            <a:endParaRPr lang="en-US" sz="2800" dirty="0">
              <a:solidFill>
                <a:srgbClr val="002060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Wingdings" charset="2"/>
              <a:buChar char="v"/>
            </a:pPr>
            <a:endParaRPr lang="en-US" sz="2800" dirty="0">
              <a:solidFill>
                <a:srgbClr val="002060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Can die in any state.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Transitions - from low to a way higher state and vice versa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84922" y="537882"/>
            <a:ext cx="3705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ASSUMPTIONS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10" y="1935209"/>
            <a:ext cx="1297362" cy="12427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78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7330" y="188260"/>
            <a:ext cx="5983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Simio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860612"/>
            <a:ext cx="79203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Model Components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Font typeface="Wingdings" charset="2"/>
              <a:buChar char="Ø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Source: General population</a:t>
            </a:r>
          </a:p>
          <a:p>
            <a:pPr marL="285750" lvl="0" indent="-285750">
              <a:buFont typeface="Wingdings" charset="2"/>
              <a:buChar char="Ø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Servers: Different States of the Disease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Infinite capacity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Paths: Weighted to Represent Probabilities in the Transition Matrix </a:t>
            </a:r>
          </a:p>
          <a:p>
            <a:pPr marL="285750" lvl="0" indent="-285750">
              <a:buFont typeface="Wingdings" charset="2"/>
              <a:buChar char="Ø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Sink: State 4 (Death)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3306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rtDisease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9229" y="-141516"/>
            <a:ext cx="12551229" cy="6999516"/>
          </a:xfrm>
        </p:spPr>
      </p:pic>
    </p:spTree>
    <p:extLst>
      <p:ext uri="{BB962C8B-B14F-4D97-AF65-F5344CB8AC3E}">
        <p14:creationId xmlns:p14="http://schemas.microsoft.com/office/powerpoint/2010/main" val="655725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465" y="119924"/>
            <a:ext cx="10396882" cy="115814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 and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Simio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66481" y="1252098"/>
            <a:ext cx="5814028" cy="412248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Year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Rate: 67.8%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Time with Disease: ~6 years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Survival Time: ~2 Years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79465" y="1252098"/>
            <a:ext cx="3674500" cy="41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2810" y="121025"/>
            <a:ext cx="7025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Overview of Interventions In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860612"/>
            <a:ext cx="792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465" cy="1252097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09" y="860612"/>
            <a:ext cx="10071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1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4182</TotalTime>
  <Words>841</Words>
  <Application>Microsoft Macintosh PowerPoint</Application>
  <PresentationFormat>Custom</PresentationFormat>
  <Paragraphs>106</Paragraphs>
  <Slides>12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and Simio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tulasi.ramarao@spsmail.cuny.edu</dc:creator>
  <cp:lastModifiedBy>youqing xiang</cp:lastModifiedBy>
  <cp:revision>69</cp:revision>
  <dcterms:created xsi:type="dcterms:W3CDTF">2016-05-05T11:19:45Z</dcterms:created>
  <dcterms:modified xsi:type="dcterms:W3CDTF">2016-06-07T12:55:41Z</dcterms:modified>
</cp:coreProperties>
</file>